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437" r:id="rId3"/>
    <p:sldId id="439" r:id="rId4"/>
    <p:sldId id="440" r:id="rId5"/>
    <p:sldId id="442" r:id="rId6"/>
    <p:sldId id="463" r:id="rId7"/>
    <p:sldId id="444" r:id="rId8"/>
    <p:sldId id="454" r:id="rId9"/>
    <p:sldId id="443" r:id="rId10"/>
    <p:sldId id="455" r:id="rId11"/>
    <p:sldId id="456" r:id="rId12"/>
    <p:sldId id="453" r:id="rId13"/>
    <p:sldId id="447" r:id="rId14"/>
    <p:sldId id="445" r:id="rId15"/>
    <p:sldId id="457" r:id="rId16"/>
    <p:sldId id="449" r:id="rId17"/>
    <p:sldId id="450" r:id="rId18"/>
    <p:sldId id="458" r:id="rId19"/>
    <p:sldId id="452" r:id="rId20"/>
    <p:sldId id="451" r:id="rId21"/>
    <p:sldId id="448" r:id="rId22"/>
    <p:sldId id="446" r:id="rId23"/>
    <p:sldId id="459" r:id="rId24"/>
    <p:sldId id="460" r:id="rId25"/>
    <p:sldId id="466" r:id="rId26"/>
    <p:sldId id="465" r:id="rId27"/>
    <p:sldId id="467" r:id="rId28"/>
    <p:sldId id="469" r:id="rId29"/>
    <p:sldId id="470" r:id="rId30"/>
    <p:sldId id="471" r:id="rId31"/>
    <p:sldId id="472" r:id="rId32"/>
    <p:sldId id="473" r:id="rId33"/>
    <p:sldId id="474" r:id="rId34"/>
    <p:sldId id="475" r:id="rId35"/>
    <p:sldId id="46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2D4EE"/>
    <a:srgbClr val="CAD040"/>
    <a:srgbClr val="B2D23E"/>
    <a:srgbClr val="007155"/>
    <a:srgbClr val="005E4F"/>
    <a:srgbClr val="D5EE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68" autoAdjust="0"/>
    <p:restoredTop sz="76067" autoAdjust="0"/>
  </p:normalViewPr>
  <p:slideViewPr>
    <p:cSldViewPr snapToGrid="0" snapToObjects="1">
      <p:cViewPr varScale="1">
        <p:scale>
          <a:sx n="61" d="100"/>
          <a:sy n="61" d="100"/>
        </p:scale>
        <p:origin x="248" y="7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392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E08F3-DAE0-ED4E-9484-82BE30136308}" type="datetimeFigureOut">
              <a:rPr lang="en-US" smtClean="0"/>
              <a:t>4/18/22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96E63-DF5E-3E47-BC18-EF55745D7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696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89FB5-4E4B-480D-89F7-35FD045B6684}" type="datetimeFigureOut">
              <a:rPr lang="en-US" smtClean="0"/>
              <a:t>4/18/22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72494-6B3F-488B-93B8-1C730CB9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7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72494-6B3F-488B-93B8-1C730CB970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26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496" y="2637692"/>
            <a:ext cx="5216535" cy="1266796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160578" y="2637692"/>
            <a:ext cx="3630168" cy="18583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text copy.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6255" y="548951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62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87696" y="899806"/>
            <a:ext cx="5364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59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9406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3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946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logo&#10;Title + Content 1- two column w/chart+logo&#10;Title + Content 1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427288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427288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815859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6980634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267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9" y="899805"/>
            <a:ext cx="523643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8500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968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73024" y="2291969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2" hasCustomPrompt="1"/>
          </p:nvPr>
        </p:nvSpPr>
        <p:spPr>
          <a:xfrm>
            <a:off x="6034572" y="2291968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204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9964979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5519765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982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674302"/>
            <a:ext cx="12192000" cy="1509395"/>
          </a:xfrm>
        </p:spPr>
        <p:txBody>
          <a:bodyPr>
            <a:noAutofit/>
          </a:bodyPr>
          <a:lstStyle>
            <a:lvl1pPr algn="ctr">
              <a:defRPr sz="1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Welcome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5788036" y="189023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788036" y="480646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66441" y="5769421"/>
            <a:ext cx="3400442" cy="86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908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entury Gothic" charset="0"/>
              </a:rPr>
              <a:t>Click</a:t>
            </a:r>
            <a:r>
              <a:rPr lang="en-US" sz="1500" baseline="0">
                <a:latin typeface="Century Gothic" charset="0"/>
              </a:rPr>
              <a:t> to edit text.</a:t>
            </a:r>
            <a:endParaRPr lang="en-US" sz="150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4892046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85213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31295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7252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82910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282910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7505973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71406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93357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1198788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40168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6126369" y="2277729"/>
            <a:ext cx="4980321" cy="3521492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8631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75530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71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557561" y="1629631"/>
            <a:ext cx="53637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i="0">
                <a:solidFill>
                  <a:schemeClr val="bg1"/>
                </a:solidFill>
                <a:latin typeface="Times New Roman" charset="0"/>
              </a:rPr>
              <a:t>University </a:t>
            </a:r>
            <a:br>
              <a:rPr lang="en-US" sz="7000" b="1" i="0">
                <a:solidFill>
                  <a:schemeClr val="bg1"/>
                </a:solidFill>
                <a:latin typeface="Times New Roman" charset="0"/>
              </a:rPr>
            </a:br>
            <a:r>
              <a:rPr lang="en-US" sz="7000" b="1" i="0" baseline="0">
                <a:solidFill>
                  <a:schemeClr val="bg1"/>
                </a:solidFill>
                <a:latin typeface="Times New Roman" charset="0"/>
              </a:rPr>
              <a:t>of Vermont</a:t>
            </a:r>
            <a:endParaRPr lang="en-US" sz="7000" b="1" i="0">
              <a:solidFill>
                <a:schemeClr val="bg1"/>
              </a:solidFill>
              <a:latin typeface="Times New Roman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557561" y="4605453"/>
            <a:ext cx="3267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baseline="0">
                <a:solidFill>
                  <a:schemeClr val="bg1"/>
                </a:solidFill>
                <a:latin typeface="Century Gothic" charset="0"/>
              </a:rPr>
              <a:t>Since 1791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35618" y="4137103"/>
            <a:ext cx="646771" cy="198609"/>
          </a:xfrm>
          <a:prstGeom prst="rect">
            <a:avLst/>
          </a:prstGeom>
          <a:solidFill>
            <a:srgbClr val="B2D2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129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49915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51086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0348375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3" y="831469"/>
            <a:ext cx="10952931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68187730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877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5842072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59165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Click to edit title copyedit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3699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64748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3796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083487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57957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&#10;Title + Content 3- one column w/logo&#10;Title + Content 3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69831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14333839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88327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7" y="899805"/>
            <a:ext cx="592520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308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03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1"/>
            <a:ext cx="11005257" cy="553058"/>
          </a:xfrm>
        </p:spPr>
        <p:txBody>
          <a:bodyPr>
            <a:noAutofit/>
          </a:bodyPr>
          <a:lstStyle>
            <a:lvl1pPr algn="ctr">
              <a:defRPr sz="5000" b="0" i="0" baseline="0">
                <a:latin typeface="Impact" charset="0"/>
              </a:defRPr>
            </a:lvl1pPr>
          </a:lstStyle>
          <a:p>
            <a:r>
              <a:rPr lang="en-US"/>
              <a:t>CLICK TO EDIT TEXT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59195" y="532274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022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90253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83425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061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7045357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83878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5763490" y="899805"/>
            <a:ext cx="4674919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>
              <a:solidFill>
                <a:schemeClr val="bg1"/>
              </a:solidFill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2900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30909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90480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 w/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90870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1102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+ Content 1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745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0"/>
            <a:ext cx="11005257" cy="752753"/>
          </a:xfrm>
        </p:spPr>
        <p:txBody>
          <a:bodyPr>
            <a:normAutofit/>
          </a:bodyPr>
          <a:lstStyle>
            <a:lvl1pPr algn="ctr">
              <a:defRPr sz="3200" b="0" i="0" baseline="0">
                <a:solidFill>
                  <a:srgbClr val="B2D23E"/>
                </a:solidFill>
                <a:latin typeface="Impact" charset="0"/>
              </a:defRPr>
            </a:lvl1pPr>
          </a:lstStyle>
          <a:p>
            <a:pPr algn="ctr"/>
            <a:r>
              <a:rPr lang="en-US" sz="5000" cap="all" baseline="0">
                <a:solidFill>
                  <a:srgbClr val="B2D23E"/>
                </a:solidFill>
                <a:latin typeface="Impact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00841604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+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21650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02637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71140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83839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1144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012745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853083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3757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474731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292006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58097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680229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01422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2347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1867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438213"/>
            <a:ext cx="5121923" cy="3914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966701" y="2434296"/>
            <a:ext cx="5121923" cy="391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58209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4239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573023" y="2291969"/>
            <a:ext cx="10961751" cy="3784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charset="0"/>
              <a:buNone/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7102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8723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162411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two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185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345466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026532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text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31919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yellow photo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190735" cy="68579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5066270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50662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219867" y="6052126"/>
            <a:ext cx="5751000" cy="805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91125435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lt green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4687824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46878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1" hasCustomPrompt="1"/>
          </p:nvPr>
        </p:nvSpPr>
        <p:spPr>
          <a:xfrm>
            <a:off x="247134" y="6059440"/>
            <a:ext cx="5696465" cy="798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/>
            </a:lvl1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74600730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mid blue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/>
              <a:t>Full bleed photo 585 x 655 </a:t>
            </a:r>
            <a:r>
              <a:rPr lang="en-US" err="1"/>
              <a:t>px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799" y="831469"/>
            <a:ext cx="5239265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400798" y="2291969"/>
            <a:ext cx="523926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1" hasCustomPrompt="1"/>
          </p:nvPr>
        </p:nvSpPr>
        <p:spPr>
          <a:xfrm>
            <a:off x="216243" y="5972941"/>
            <a:ext cx="5758248" cy="885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b="0" i="1" baseline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n-US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928256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chart+ Content 1- one column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298081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1030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801220" cy="1325563"/>
          </a:xfrm>
        </p:spPr>
        <p:txBody>
          <a:bodyPr/>
          <a:lstStyle/>
          <a:p>
            <a:r>
              <a:rPr lang="en-US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44173784"/>
              </p:ext>
            </p:extLst>
          </p:nvPr>
        </p:nvGraphicFramePr>
        <p:xfrm>
          <a:off x="4384907" y="2298079"/>
          <a:ext cx="6989337" cy="36569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9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 userDrawn="1"/>
        </p:nvGraphicFramePr>
        <p:xfrm>
          <a:off x="-591015" y="-1773044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864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title copy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520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13" r:id="rId3"/>
    <p:sldLayoutId id="2147483693" r:id="rId4"/>
    <p:sldLayoutId id="2147483694" r:id="rId5"/>
    <p:sldLayoutId id="2147483651" r:id="rId6"/>
    <p:sldLayoutId id="2147483652" r:id="rId7"/>
    <p:sldLayoutId id="2147483653" r:id="rId8"/>
    <p:sldLayoutId id="2147483714" r:id="rId9"/>
    <p:sldLayoutId id="2147483720" r:id="rId10"/>
    <p:sldLayoutId id="2147483654" r:id="rId11"/>
    <p:sldLayoutId id="2147483655" r:id="rId12"/>
    <p:sldLayoutId id="2147483658" r:id="rId13"/>
    <p:sldLayoutId id="2147483715" r:id="rId14"/>
    <p:sldLayoutId id="2147483721" r:id="rId15"/>
    <p:sldLayoutId id="2147483656" r:id="rId16"/>
    <p:sldLayoutId id="2147483657" r:id="rId17"/>
    <p:sldLayoutId id="2147483659" r:id="rId18"/>
    <p:sldLayoutId id="2147483716" r:id="rId19"/>
    <p:sldLayoutId id="2147483722" r:id="rId20"/>
    <p:sldLayoutId id="2147483660" r:id="rId21"/>
    <p:sldLayoutId id="2147483661" r:id="rId22"/>
    <p:sldLayoutId id="2147483662" r:id="rId23"/>
    <p:sldLayoutId id="2147483663" r:id="rId24"/>
    <p:sldLayoutId id="2147483664" r:id="rId25"/>
    <p:sldLayoutId id="2147483665" r:id="rId26"/>
    <p:sldLayoutId id="2147483666" r:id="rId27"/>
    <p:sldLayoutId id="2147483667" r:id="rId28"/>
    <p:sldLayoutId id="2147483668" r:id="rId29"/>
    <p:sldLayoutId id="2147483669" r:id="rId30"/>
    <p:sldLayoutId id="2147483708" r:id="rId31"/>
    <p:sldLayoutId id="2147483671" r:id="rId32"/>
    <p:sldLayoutId id="2147483717" r:id="rId33"/>
    <p:sldLayoutId id="2147483723" r:id="rId34"/>
    <p:sldLayoutId id="2147483672" r:id="rId35"/>
    <p:sldLayoutId id="2147483673" r:id="rId36"/>
    <p:sldLayoutId id="2147483674" r:id="rId37"/>
    <p:sldLayoutId id="2147483718" r:id="rId38"/>
    <p:sldLayoutId id="2147483724" r:id="rId39"/>
    <p:sldLayoutId id="2147483676" r:id="rId40"/>
    <p:sldLayoutId id="2147483677" r:id="rId41"/>
    <p:sldLayoutId id="2147483678" r:id="rId42"/>
    <p:sldLayoutId id="2147483719" r:id="rId43"/>
    <p:sldLayoutId id="2147483725" r:id="rId44"/>
    <p:sldLayoutId id="2147483695" r:id="rId45"/>
    <p:sldLayoutId id="2147483696" r:id="rId46"/>
    <p:sldLayoutId id="2147483697" r:id="rId47"/>
    <p:sldLayoutId id="2147483698" r:id="rId48"/>
    <p:sldLayoutId id="2147483702" r:id="rId49"/>
    <p:sldLayoutId id="2147483700" r:id="rId50"/>
    <p:sldLayoutId id="2147483703" r:id="rId51"/>
    <p:sldLayoutId id="2147483699" r:id="rId52"/>
    <p:sldLayoutId id="2147483701" r:id="rId53"/>
    <p:sldLayoutId id="2147483704" r:id="rId54"/>
    <p:sldLayoutId id="2147483705" r:id="rId55"/>
    <p:sldLayoutId id="2147483706" r:id="rId56"/>
    <p:sldLayoutId id="2147483707" r:id="rId57"/>
    <p:sldLayoutId id="2147483670" r:id="rId58"/>
    <p:sldLayoutId id="2147483709" r:id="rId59"/>
    <p:sldLayoutId id="2147483710" r:id="rId60"/>
    <p:sldLayoutId id="2147483711" r:id="rId61"/>
    <p:sldLayoutId id="2147483712" r:id="rId62"/>
    <p:sldLayoutId id="2147483679" r:id="rId63"/>
    <p:sldLayoutId id="2147483680" r:id="rId64"/>
    <p:sldLayoutId id="2147483681" r:id="rId65"/>
    <p:sldLayoutId id="2147483682" r:id="rId66"/>
    <p:sldLayoutId id="2147483683" r:id="rId67"/>
    <p:sldLayoutId id="2147483685" r:id="rId68"/>
    <p:sldLayoutId id="2147483684" r:id="rId69"/>
    <p:sldLayoutId id="2147483686" r:id="rId70"/>
    <p:sldLayoutId id="2147483687" r:id="rId71"/>
    <p:sldLayoutId id="2147483688" r:id="rId72"/>
    <p:sldLayoutId id="2147483689" r:id="rId73"/>
    <p:sldLayoutId id="2147483690" r:id="rId7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i="0" kern="1200" baseline="0">
          <a:solidFill>
            <a:srgbClr val="007155"/>
          </a:solidFill>
          <a:latin typeface="Times New Roman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400"/>
        </a:spcAft>
        <a:buFont typeface="Arial"/>
        <a:buNone/>
        <a:defRPr sz="18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6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5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4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2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496" y="2046151"/>
            <a:ext cx="5216535" cy="1858337"/>
          </a:xfrm>
        </p:spPr>
        <p:txBody>
          <a:bodyPr>
            <a:normAutofit/>
          </a:bodyPr>
          <a:lstStyle/>
          <a:p>
            <a:r>
              <a:rPr lang="en-US" dirty="0"/>
              <a:t>CS 295A/395D: Artificial Intelligence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2706" y="2280062"/>
            <a:ext cx="4393872" cy="2215967"/>
          </a:xfrm>
        </p:spPr>
        <p:txBody>
          <a:bodyPr>
            <a:normAutofit/>
          </a:bodyPr>
          <a:lstStyle/>
          <a:p>
            <a:r>
              <a:rPr lang="en-US" b="1" dirty="0"/>
              <a:t>LTL Applications</a:t>
            </a:r>
          </a:p>
          <a:p>
            <a:r>
              <a:rPr lang="en-US" dirty="0"/>
              <a:t>Prof. Emma </a:t>
            </a:r>
            <a:r>
              <a:rPr lang="en-US" dirty="0" err="1"/>
              <a:t>Tosch</a:t>
            </a:r>
            <a:endParaRPr lang="en-US" dirty="0"/>
          </a:p>
          <a:p>
            <a:r>
              <a:rPr lang="en-US" dirty="0"/>
              <a:t>18 April 2022</a:t>
            </a:r>
          </a:p>
        </p:txBody>
      </p:sp>
    </p:spTree>
    <p:extLst>
      <p:ext uri="{BB962C8B-B14F-4D97-AF65-F5344CB8AC3E}">
        <p14:creationId xmlns:p14="http://schemas.microsoft.com/office/powerpoint/2010/main" val="85597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53"/>
    </mc:Choice>
    <mc:Fallback xmlns="">
      <p:transition spd="slow" advTm="1305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LTL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our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70813281-D8F8-EBD5-896B-05C26A3E5636}"/>
              </a:ext>
            </a:extLst>
          </p:cNvPr>
          <p:cNvSpPr txBox="1"/>
          <p:nvPr/>
        </p:nvSpPr>
        <p:spPr>
          <a:xfrm>
            <a:off x="8088967" y="831470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Scenario: Hit by enemy before transport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1D7C72B-3EFD-0F1F-FA7C-D1D8D2116673}"/>
              </a:ext>
            </a:extLst>
          </p:cNvPr>
          <p:cNvSpPr txBox="1"/>
          <p:nvPr/>
        </p:nvSpPr>
        <p:spPr>
          <a:xfrm>
            <a:off x="8661991" y="2285674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State: Yar dead, not on ship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BF71FB8-7FE7-0C96-0EBC-CED88AD5AAC4}"/>
              </a:ext>
            </a:extLst>
          </p:cNvPr>
          <p:cNvSpPr txBox="1"/>
          <p:nvPr/>
        </p:nvSpPr>
        <p:spPr>
          <a:xfrm>
            <a:off x="7849755" y="3739878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Transporter could be up or down (hit or not hit)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B41DFCF-0D39-3C8F-26B0-6C0B5D82809C}"/>
              </a:ext>
            </a:extLst>
          </p:cNvPr>
          <p:cNvSpPr txBox="1"/>
          <p:nvPr/>
        </p:nvSpPr>
        <p:spPr>
          <a:xfrm>
            <a:off x="7955807" y="4715695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Transporter can cycle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F53819-2445-5ED9-0C55-5AEFB03F61D7}"/>
              </a:ext>
            </a:extLst>
          </p:cNvPr>
          <p:cNvCxnSpPr>
            <a:cxnSpLocks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8B38DD0A-5FF9-E41E-9394-DC06AA548AE2}"/>
              </a:ext>
            </a:extLst>
          </p:cNvPr>
          <p:cNvCxnSpPr>
            <a:cxnSpLocks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EDAFED4A-961D-F4D6-919B-60E388502454}"/>
              </a:ext>
            </a:extLst>
          </p:cNvPr>
          <p:cNvSpPr txBox="1"/>
          <p:nvPr/>
        </p:nvSpPr>
        <p:spPr>
          <a:xfrm>
            <a:off x="7955806" y="5284507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 takes time to charge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35FCC63C-9576-A19F-EBF5-50E223238456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587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LTL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our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70813281-D8F8-EBD5-896B-05C26A3E5636}"/>
              </a:ext>
            </a:extLst>
          </p:cNvPr>
          <p:cNvSpPr txBox="1"/>
          <p:nvPr/>
        </p:nvSpPr>
        <p:spPr>
          <a:xfrm>
            <a:off x="8088967" y="831470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Scenario: Hit by enemy before transport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1D7C72B-3EFD-0F1F-FA7C-D1D8D2116673}"/>
              </a:ext>
            </a:extLst>
          </p:cNvPr>
          <p:cNvSpPr txBox="1"/>
          <p:nvPr/>
        </p:nvSpPr>
        <p:spPr>
          <a:xfrm>
            <a:off x="8661991" y="2285674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State: Yar dead, not on ship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BF71FB8-7FE7-0C96-0EBC-CED88AD5AAC4}"/>
              </a:ext>
            </a:extLst>
          </p:cNvPr>
          <p:cNvSpPr txBox="1"/>
          <p:nvPr/>
        </p:nvSpPr>
        <p:spPr>
          <a:xfrm>
            <a:off x="7849755" y="3739878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Transporter could be up or down (hit or not hit)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B41DFCF-0D39-3C8F-26B0-6C0B5D82809C}"/>
              </a:ext>
            </a:extLst>
          </p:cNvPr>
          <p:cNvSpPr txBox="1"/>
          <p:nvPr/>
        </p:nvSpPr>
        <p:spPr>
          <a:xfrm>
            <a:off x="7955807" y="4715695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Transporter can cycle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F53819-2445-5ED9-0C55-5AEFB03F61D7}"/>
              </a:ext>
            </a:extLst>
          </p:cNvPr>
          <p:cNvCxnSpPr>
            <a:cxnSpLocks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8B38DD0A-5FF9-E41E-9394-DC06AA548AE2}"/>
              </a:ext>
            </a:extLst>
          </p:cNvPr>
          <p:cNvCxnSpPr>
            <a:cxnSpLocks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>
            <a:extLst>
              <a:ext uri="{FF2B5EF4-FFF2-40B4-BE49-F238E27FC236}">
                <a16:creationId xmlns:a16="http://schemas.microsoft.com/office/drawing/2014/main" id="{D40EE3EF-5241-B14B-D402-A67AF2ACFFC0}"/>
              </a:ext>
            </a:extLst>
          </p:cNvPr>
          <p:cNvCxnSpPr>
            <a:cxnSpLocks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urved Connector 81">
            <a:extLst>
              <a:ext uri="{FF2B5EF4-FFF2-40B4-BE49-F238E27FC236}">
                <a16:creationId xmlns:a16="http://schemas.microsoft.com/office/drawing/2014/main" id="{46435ECB-D3E2-8F0E-F9CC-593B34DD1C69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EDAFED4A-961D-F4D6-919B-60E388502454}"/>
              </a:ext>
            </a:extLst>
          </p:cNvPr>
          <p:cNvSpPr txBox="1"/>
          <p:nvPr/>
        </p:nvSpPr>
        <p:spPr>
          <a:xfrm>
            <a:off x="7955806" y="5284507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 takes time to charge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ACC96447-D7CD-3B6D-EF25-5A882162EE94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898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LTL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our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70813281-D8F8-EBD5-896B-05C26A3E5636}"/>
              </a:ext>
            </a:extLst>
          </p:cNvPr>
          <p:cNvSpPr txBox="1"/>
          <p:nvPr/>
        </p:nvSpPr>
        <p:spPr>
          <a:xfrm>
            <a:off x="8088967" y="831470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Scenario: Hit by enemy before transport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1D7C72B-3EFD-0F1F-FA7C-D1D8D2116673}"/>
              </a:ext>
            </a:extLst>
          </p:cNvPr>
          <p:cNvSpPr txBox="1"/>
          <p:nvPr/>
        </p:nvSpPr>
        <p:spPr>
          <a:xfrm>
            <a:off x="8661991" y="2285674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State: Yar dead, not on ship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BF71FB8-7FE7-0C96-0EBC-CED88AD5AAC4}"/>
              </a:ext>
            </a:extLst>
          </p:cNvPr>
          <p:cNvSpPr txBox="1"/>
          <p:nvPr/>
        </p:nvSpPr>
        <p:spPr>
          <a:xfrm>
            <a:off x="7849755" y="3739878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Transporter could be up or down (hit or not hit)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8A868AE-35C3-DDF1-1C8F-388FFA19210B}"/>
              </a:ext>
            </a:extLst>
          </p:cNvPr>
          <p:cNvSpPr txBox="1"/>
          <p:nvPr/>
        </p:nvSpPr>
        <p:spPr>
          <a:xfrm>
            <a:off x="7843868" y="4732417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Death is permeant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B41DFCF-0D39-3C8F-26B0-6C0B5D82809C}"/>
              </a:ext>
            </a:extLst>
          </p:cNvPr>
          <p:cNvSpPr txBox="1"/>
          <p:nvPr/>
        </p:nvSpPr>
        <p:spPr>
          <a:xfrm>
            <a:off x="7843868" y="5355624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Transporter can cycle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F53819-2445-5ED9-0C55-5AEFB03F61D7}"/>
              </a:ext>
            </a:extLst>
          </p:cNvPr>
          <p:cNvCxnSpPr>
            <a:cxnSpLocks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8B38DD0A-5FF9-E41E-9394-DC06AA548AE2}"/>
              </a:ext>
            </a:extLst>
          </p:cNvPr>
          <p:cNvCxnSpPr>
            <a:cxnSpLocks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>
            <a:extLst>
              <a:ext uri="{FF2B5EF4-FFF2-40B4-BE49-F238E27FC236}">
                <a16:creationId xmlns:a16="http://schemas.microsoft.com/office/drawing/2014/main" id="{D40EE3EF-5241-B14B-D402-A67AF2ACFFC0}"/>
              </a:ext>
            </a:extLst>
          </p:cNvPr>
          <p:cNvCxnSpPr>
            <a:cxnSpLocks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urved Connector 81">
            <a:extLst>
              <a:ext uri="{FF2B5EF4-FFF2-40B4-BE49-F238E27FC236}">
                <a16:creationId xmlns:a16="http://schemas.microsoft.com/office/drawing/2014/main" id="{46435ECB-D3E2-8F0E-F9CC-593B34DD1C69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EDAFED4A-961D-F4D6-919B-60E388502454}"/>
              </a:ext>
            </a:extLst>
          </p:cNvPr>
          <p:cNvSpPr txBox="1"/>
          <p:nvPr/>
        </p:nvSpPr>
        <p:spPr>
          <a:xfrm>
            <a:off x="7895897" y="6105671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 takes time to charge</a:t>
            </a:r>
          </a:p>
        </p:txBody>
      </p:sp>
    </p:spTree>
    <p:extLst>
      <p:ext uri="{BB962C8B-B14F-4D97-AF65-F5344CB8AC3E}">
        <p14:creationId xmlns:p14="http://schemas.microsoft.com/office/powerpoint/2010/main" val="4129566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/>
      <p:bldP spid="8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LTL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3663721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our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solidFill>
              <a:schemeClr val="accent1">
                <a:shade val="50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solidFill>
              <a:schemeClr val="accent1">
                <a:shade val="50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solidFill>
              <a:schemeClr val="accent1">
                <a:shade val="50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solidFill>
              <a:schemeClr val="accent1">
                <a:shade val="50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shade val="50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shade val="50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86BCF31-1DC8-BD51-C111-0CB6D8C9D6DA}"/>
              </a:ext>
            </a:extLst>
          </p:cNvPr>
          <p:cNvSpPr txBox="1"/>
          <p:nvPr/>
        </p:nvSpPr>
        <p:spPr>
          <a:xfrm>
            <a:off x="8088967" y="831470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Scenario: Yar transports onto enemy ship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DA88262C-57EE-38AC-D93E-F74241E1662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501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LTL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our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86BCF31-1DC8-BD51-C111-0CB6D8C9D6DA}"/>
              </a:ext>
            </a:extLst>
          </p:cNvPr>
          <p:cNvSpPr txBox="1"/>
          <p:nvPr/>
        </p:nvSpPr>
        <p:spPr>
          <a:xfrm>
            <a:off x="8088967" y="831470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Scenario: Yar transports onto enemy ship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B7DA0D-614E-289C-6CCE-EB8F5A0EB61E}"/>
              </a:ext>
            </a:extLst>
          </p:cNvPr>
          <p:cNvSpPr txBox="1"/>
          <p:nvPr/>
        </p:nvSpPr>
        <p:spPr>
          <a:xfrm>
            <a:off x="8088967" y="1936230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Transporter takes time to recharge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6CAB6637-BDA2-8FCD-0BCB-B1610CC093D3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003A95D6-9161-F6C3-ED5A-DCDE2C6DD2D3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3306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LTL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enemy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86BCF31-1DC8-BD51-C111-0CB6D8C9D6DA}"/>
              </a:ext>
            </a:extLst>
          </p:cNvPr>
          <p:cNvSpPr txBox="1"/>
          <p:nvPr/>
        </p:nvSpPr>
        <p:spPr>
          <a:xfrm>
            <a:off x="8088967" y="831470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Scenario: Yar transports onto enemy ship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B7DA0D-614E-289C-6CCE-EB8F5A0EB61E}"/>
              </a:ext>
            </a:extLst>
          </p:cNvPr>
          <p:cNvSpPr txBox="1"/>
          <p:nvPr/>
        </p:nvSpPr>
        <p:spPr>
          <a:xfrm>
            <a:off x="8088967" y="1936230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Transporter takes time to recharge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6CAB6637-BDA2-8FCD-0BCB-B1610CC093D3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5D66EA5-9D07-B6CC-7BEF-27766611981E}"/>
              </a:ext>
            </a:extLst>
          </p:cNvPr>
          <p:cNvSpPr txBox="1"/>
          <p:nvPr/>
        </p:nvSpPr>
        <p:spPr>
          <a:xfrm>
            <a:off x="8517985" y="2962987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Yar could die in this time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94D62C6-BBEF-164D-5728-BD27A1CAE622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36C54F59-E196-BC58-0384-527E789C25EA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791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LTL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our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1">
                <a:shade val="50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solidFill>
              <a:schemeClr val="accent1">
                <a:shade val="50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86BCF31-1DC8-BD51-C111-0CB6D8C9D6DA}"/>
              </a:ext>
            </a:extLst>
          </p:cNvPr>
          <p:cNvSpPr txBox="1"/>
          <p:nvPr/>
        </p:nvSpPr>
        <p:spPr>
          <a:xfrm>
            <a:off x="8088967" y="831470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Scenario: Yar transports onto enemy ship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B7DA0D-614E-289C-6CCE-EB8F5A0EB61E}"/>
              </a:ext>
            </a:extLst>
          </p:cNvPr>
          <p:cNvSpPr txBox="1"/>
          <p:nvPr/>
        </p:nvSpPr>
        <p:spPr>
          <a:xfrm>
            <a:off x="8661991" y="1880516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Transporter becomes ready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6CAB6637-BDA2-8FCD-0BCB-B1610CC093D3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94D62C6-BBEF-164D-5728-BD27A1CAE622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solidFill>
              <a:schemeClr val="accent1">
                <a:shade val="50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55334001-0160-0957-5A43-575C1BE86936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98E6B03-531F-C6B4-13CA-604A6473B56B}"/>
              </a:ext>
            </a:extLst>
          </p:cNvPr>
          <p:cNvCxnSpPr>
            <a:cxnSpLocks/>
            <a:endCxn id="22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0894C589-AC04-28E7-09F2-9CB3502CF6AC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374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LTL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our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1">
                <a:shade val="50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solidFill>
              <a:schemeClr val="accent1">
                <a:shade val="50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86BCF31-1DC8-BD51-C111-0CB6D8C9D6DA}"/>
              </a:ext>
            </a:extLst>
          </p:cNvPr>
          <p:cNvSpPr txBox="1"/>
          <p:nvPr/>
        </p:nvSpPr>
        <p:spPr>
          <a:xfrm>
            <a:off x="8088967" y="831470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Scenario: Yar transports onto enemy ship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B7DA0D-614E-289C-6CCE-EB8F5A0EB61E}"/>
              </a:ext>
            </a:extLst>
          </p:cNvPr>
          <p:cNvSpPr txBox="1"/>
          <p:nvPr/>
        </p:nvSpPr>
        <p:spPr>
          <a:xfrm>
            <a:off x="8661991" y="1880516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Transporter becomes ready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6CAB6637-BDA2-8FCD-0BCB-B1610CC093D3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94D62C6-BBEF-164D-5728-BD27A1CAE622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solidFill>
              <a:schemeClr val="accent1">
                <a:shade val="50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55334001-0160-0957-5A43-575C1BE86936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98E6B03-531F-C6B4-13CA-604A6473B56B}"/>
              </a:ext>
            </a:extLst>
          </p:cNvPr>
          <p:cNvCxnSpPr>
            <a:cxnSpLocks/>
            <a:endCxn id="22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DEAD6AE8-AE43-9B2A-1B47-C45079535B05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B311415-A1C4-79E8-0DFE-1A6A6999A7FB}"/>
              </a:ext>
            </a:extLst>
          </p:cNvPr>
          <p:cNvSpPr txBox="1"/>
          <p:nvPr/>
        </p:nvSpPr>
        <p:spPr>
          <a:xfrm>
            <a:off x="8661990" y="2879728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Yar has health; fights some more</a:t>
            </a:r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B7D85125-E31D-25C3-0253-0F4012C78171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970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LTL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our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1">
                <a:shade val="50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solidFill>
              <a:schemeClr val="accent1">
                <a:shade val="50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86BCF31-1DC8-BD51-C111-0CB6D8C9D6DA}"/>
              </a:ext>
            </a:extLst>
          </p:cNvPr>
          <p:cNvSpPr txBox="1"/>
          <p:nvPr/>
        </p:nvSpPr>
        <p:spPr>
          <a:xfrm>
            <a:off x="8088967" y="831470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Scenario: Yar transports onto enemy ship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B7DA0D-614E-289C-6CCE-EB8F5A0EB61E}"/>
              </a:ext>
            </a:extLst>
          </p:cNvPr>
          <p:cNvSpPr txBox="1"/>
          <p:nvPr/>
        </p:nvSpPr>
        <p:spPr>
          <a:xfrm>
            <a:off x="8768316" y="1880516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Yar transports back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6CAB6637-BDA2-8FCD-0BCB-B1610CC093D3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94D62C6-BBEF-164D-5728-BD27A1CAE622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solidFill>
              <a:schemeClr val="accent1">
                <a:shade val="50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55334001-0160-0957-5A43-575C1BE86936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98E6B03-531F-C6B4-13CA-604A6473B56B}"/>
              </a:ext>
            </a:extLst>
          </p:cNvPr>
          <p:cNvCxnSpPr>
            <a:cxnSpLocks/>
            <a:endCxn id="22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DEAD6AE8-AE43-9B2A-1B47-C45079535B05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839E53C0-E488-8B10-12B3-8150488BF978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871A63C-14C5-DBD2-E6B8-6CC9796032C4}"/>
              </a:ext>
            </a:extLst>
          </p:cNvPr>
          <p:cNvCxnSpPr>
            <a:cxnSpLocks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80409B40-8BCA-9FED-70BF-F9A822DC648B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001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LTL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our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1">
                <a:shade val="50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solidFill>
              <a:schemeClr val="accent1">
                <a:shade val="50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86BCF31-1DC8-BD51-C111-0CB6D8C9D6DA}"/>
              </a:ext>
            </a:extLst>
          </p:cNvPr>
          <p:cNvSpPr txBox="1"/>
          <p:nvPr/>
        </p:nvSpPr>
        <p:spPr>
          <a:xfrm>
            <a:off x="8088967" y="831470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Scenario: Yar transports onto enemy ship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B7DA0D-614E-289C-6CCE-EB8F5A0EB61E}"/>
              </a:ext>
            </a:extLst>
          </p:cNvPr>
          <p:cNvSpPr txBox="1"/>
          <p:nvPr/>
        </p:nvSpPr>
        <p:spPr>
          <a:xfrm>
            <a:off x="8768316" y="1880516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Yar transports back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6CAB6637-BDA2-8FCD-0BCB-B1610CC093D3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94D62C6-BBEF-164D-5728-BD27A1CAE622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solidFill>
              <a:schemeClr val="accent1">
                <a:shade val="50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55334001-0160-0957-5A43-575C1BE86936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98E6B03-531F-C6B4-13CA-604A6473B56B}"/>
              </a:ext>
            </a:extLst>
          </p:cNvPr>
          <p:cNvCxnSpPr>
            <a:cxnSpLocks/>
            <a:endCxn id="22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DEAD6AE8-AE43-9B2A-1B47-C45079535B05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839E53C0-E488-8B10-12B3-8150488BF978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871A63C-14C5-DBD2-E6B8-6CC9796032C4}"/>
              </a:ext>
            </a:extLst>
          </p:cNvPr>
          <p:cNvCxnSpPr>
            <a:cxnSpLocks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48F3D7B9-8E31-5048-F3C9-B0AD2B5D5F25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7BF3430-2E12-249B-8921-61790CBDA133}"/>
              </a:ext>
            </a:extLst>
          </p:cNvPr>
          <p:cNvSpPr txBox="1"/>
          <p:nvPr/>
        </p:nvSpPr>
        <p:spPr>
          <a:xfrm>
            <a:off x="8698972" y="2679675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Again, transporter takes time to recharge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CBD74661-1B81-8669-1D87-528C119768E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570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100" dirty="0"/>
              <a:t>Reminders: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Worksheet due Friday in class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900" dirty="0"/>
              <a:t>Remember: option to peer grade; must be in class to swap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Programming assignment out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When running into issues, please post questions on Teams!</a:t>
            </a:r>
          </a:p>
        </p:txBody>
      </p:sp>
    </p:spTree>
    <p:extLst>
      <p:ext uri="{BB962C8B-B14F-4D97-AF65-F5344CB8AC3E}">
        <p14:creationId xmlns:p14="http://schemas.microsoft.com/office/powerpoint/2010/main" val="109700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LTL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our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1">
                <a:shade val="50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solidFill>
              <a:schemeClr val="accent1">
                <a:shade val="50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86BCF31-1DC8-BD51-C111-0CB6D8C9D6DA}"/>
              </a:ext>
            </a:extLst>
          </p:cNvPr>
          <p:cNvSpPr txBox="1"/>
          <p:nvPr/>
        </p:nvSpPr>
        <p:spPr>
          <a:xfrm>
            <a:off x="8088967" y="831470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Scenario: Yar transports onto enemy ship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6CAB6637-BDA2-8FCD-0BCB-B1610CC093D3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94D62C6-BBEF-164D-5728-BD27A1CAE622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solidFill>
              <a:schemeClr val="accent1">
                <a:shade val="50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55334001-0160-0957-5A43-575C1BE86936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98E6B03-531F-C6B4-13CA-604A6473B56B}"/>
              </a:ext>
            </a:extLst>
          </p:cNvPr>
          <p:cNvCxnSpPr>
            <a:cxnSpLocks/>
            <a:endCxn id="22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DEAD6AE8-AE43-9B2A-1B47-C45079535B05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839E53C0-E488-8B10-12B3-8150488BF978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871A63C-14C5-DBD2-E6B8-6CC9796032C4}"/>
              </a:ext>
            </a:extLst>
          </p:cNvPr>
          <p:cNvCxnSpPr>
            <a:cxnSpLocks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A9637F-1492-597F-6036-AE6173FB4C98}"/>
              </a:ext>
            </a:extLst>
          </p:cNvPr>
          <p:cNvSpPr txBox="1"/>
          <p:nvPr/>
        </p:nvSpPr>
        <p:spPr>
          <a:xfrm>
            <a:off x="9394143" y="2655497"/>
            <a:ext cx="24871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Again, ship could be hit</a:t>
            </a:r>
          </a:p>
          <a:p>
            <a:r>
              <a:rPr lang="en-US" sz="2400" dirty="0"/>
              <a:t>(before or after the transporter finishes charging)</a:t>
            </a:r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DCED7F07-2612-9C25-4944-A15E5D42438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E6C0C1AE-2501-D5E2-55AF-30E2A26D7E9E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3EDE8284-1CD3-7897-8E0B-E08D1CFE3FA9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266E904-BB17-4749-DFE2-993A06756106}"/>
              </a:ext>
            </a:extLst>
          </p:cNvPr>
          <p:cNvSpPr txBox="1"/>
          <p:nvPr/>
        </p:nvSpPr>
        <p:spPr>
          <a:xfrm>
            <a:off x="8768316" y="1880516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Yar transports back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2E985250-DC33-1F4C-92DD-44A69FC668C4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solidFill>
              <a:schemeClr val="accent1"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263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LTL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our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673C705-83E7-FAB4-7379-360B2F05BB59}"/>
              </a:ext>
            </a:extLst>
          </p:cNvPr>
          <p:cNvSpPr txBox="1"/>
          <p:nvPr/>
        </p:nvSpPr>
        <p:spPr>
          <a:xfrm>
            <a:off x="8088967" y="831470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Scenario: Yar transports onto enemy ship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514F3B-A9BA-0F08-173C-DFC92D184225}"/>
              </a:ext>
            </a:extLst>
          </p:cNvPr>
          <p:cNvSpPr txBox="1"/>
          <p:nvPr/>
        </p:nvSpPr>
        <p:spPr>
          <a:xfrm>
            <a:off x="9195564" y="1909651"/>
            <a:ext cx="2689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Otherwise, return to starting state</a:t>
            </a:r>
          </a:p>
        </p:txBody>
      </p: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4CA63E6F-1C21-DEA4-D7FE-48EFF1E27956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7033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LTL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our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86BCF31-1DC8-BD51-C111-0CB6D8C9D6DA}"/>
              </a:ext>
            </a:extLst>
          </p:cNvPr>
          <p:cNvSpPr txBox="1"/>
          <p:nvPr/>
        </p:nvSpPr>
        <p:spPr>
          <a:xfrm>
            <a:off x="8894699" y="4894226"/>
            <a:ext cx="3530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are some true and false statements in LTL, given a path?</a:t>
            </a:r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A9084B1-2BE4-0242-A26E-17B8AA9337DA}"/>
              </a:ext>
            </a:extLst>
          </p:cNvPr>
          <p:cNvCxnSpPr>
            <a:cxnSpLocks/>
            <a:stCxn id="8" idx="4"/>
            <a:endCxn id="7" idx="0"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2D228FEC-C758-955F-0E95-A4E699AAAD44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180720A-C969-E5D0-34C0-5B94FED82EA6}"/>
              </a:ext>
            </a:extLst>
          </p:cNvPr>
          <p:cNvSpPr txBox="1"/>
          <p:nvPr/>
        </p:nvSpPr>
        <p:spPr>
          <a:xfrm>
            <a:off x="5324053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74A019-337D-0949-2CDA-B2E564F98526}"/>
              </a:ext>
            </a:extLst>
          </p:cNvPr>
          <p:cNvSpPr txBox="1"/>
          <p:nvPr/>
        </p:nvSpPr>
        <p:spPr>
          <a:xfrm>
            <a:off x="8503245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BB14EA-D75C-5D0C-FA29-A6757AC650C6}"/>
              </a:ext>
            </a:extLst>
          </p:cNvPr>
          <p:cNvSpPr txBox="1"/>
          <p:nvPr/>
        </p:nvSpPr>
        <p:spPr>
          <a:xfrm>
            <a:off x="7486375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81988B-637F-A00C-7845-3100CA330395}"/>
              </a:ext>
            </a:extLst>
          </p:cNvPr>
          <p:cNvSpPr txBox="1"/>
          <p:nvPr/>
        </p:nvSpPr>
        <p:spPr>
          <a:xfrm>
            <a:off x="5900273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B8135F-BCC7-ECEB-EB07-B1BFA03C6878}"/>
              </a:ext>
            </a:extLst>
          </p:cNvPr>
          <p:cNvSpPr txBox="1"/>
          <p:nvPr/>
        </p:nvSpPr>
        <p:spPr>
          <a:xfrm>
            <a:off x="4157012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0253B7-C6EB-71F2-065E-DE7BCAD54BD8}"/>
              </a:ext>
            </a:extLst>
          </p:cNvPr>
          <p:cNvSpPr txBox="1"/>
          <p:nvPr/>
        </p:nvSpPr>
        <p:spPr>
          <a:xfrm>
            <a:off x="7407651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1015378D-30BF-A0F1-4BB4-908A651D35A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4279D5AD-3050-4B8E-32D5-57494028A524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EA87665C-EE51-825C-3562-31792016FDE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1255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LTL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our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673C705-83E7-FAB4-7379-360B2F05BB59}"/>
              </a:ext>
            </a:extLst>
          </p:cNvPr>
          <p:cNvSpPr txBox="1"/>
          <p:nvPr/>
        </p:nvSpPr>
        <p:spPr>
          <a:xfrm>
            <a:off x="8088967" y="831470"/>
            <a:ext cx="353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Things to note/discuss: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514F3B-A9BA-0F08-173C-DFC92D184225}"/>
              </a:ext>
            </a:extLst>
          </p:cNvPr>
          <p:cNvSpPr txBox="1"/>
          <p:nvPr/>
        </p:nvSpPr>
        <p:spPr>
          <a:xfrm>
            <a:off x="9249371" y="2828835"/>
            <a:ext cx="2689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8 possible states, but this diagram only shows 6. Why?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3BE677-8AAD-EB76-F513-5F11D67C619E}"/>
              </a:ext>
            </a:extLst>
          </p:cNvPr>
          <p:cNvSpPr txBox="1"/>
          <p:nvPr/>
        </p:nvSpPr>
        <p:spPr>
          <a:xfrm>
            <a:off x="9153569" y="1698267"/>
            <a:ext cx="2689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 we ever get stuck?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F051A52-5AF2-D18A-4749-78C5FC9EF489}"/>
              </a:ext>
            </a:extLst>
          </p:cNvPr>
          <p:cNvSpPr txBox="1"/>
          <p:nvPr/>
        </p:nvSpPr>
        <p:spPr>
          <a:xfrm>
            <a:off x="9193800" y="5040969"/>
            <a:ext cx="2689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Why no edge from s3 to s5?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5324053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8503245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7486375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5900273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4157012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7407651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E71658D-0233-C360-72CA-580843B40D86}"/>
              </a:ext>
            </a:extLst>
          </p:cNvPr>
          <p:cNvSpPr txBox="1"/>
          <p:nvPr/>
        </p:nvSpPr>
        <p:spPr>
          <a:xfrm>
            <a:off x="9165511" y="4127817"/>
            <a:ext cx="2689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Why no edge from s2 to s1?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664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2" grpId="0"/>
      <p:bldP spid="33" grpId="0"/>
      <p:bldP spid="4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A917F-2ACA-3DE2-D3F1-81D0BCBCE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Observed data vs. 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28479-CA8A-4AB9-7F91-6B2272873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45402"/>
            <a:ext cx="10515600" cy="4351338"/>
          </a:xfrm>
        </p:spPr>
        <p:txBody>
          <a:bodyPr>
            <a:noAutofit/>
          </a:bodyPr>
          <a:lstStyle/>
          <a:p>
            <a:r>
              <a:rPr lang="en-US" sz="2400" dirty="0"/>
              <a:t>Why do we not assume that Yar can die on an enemy ship, even when the transporter is ready?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Mechanistic? </a:t>
            </a:r>
            <a:r>
              <a:rPr lang="en-US" sz="2400" dirty="0">
                <a:sym typeface="Wingdings" pitchFamily="2" charset="2"/>
              </a:rPr>
              <a:t> </a:t>
            </a:r>
          </a:p>
          <a:p>
            <a:pPr marL="9715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itchFamily="2" charset="2"/>
              </a:rPr>
              <a:t>Maybe our system automatically transports her back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itchFamily="2" charset="2"/>
              </a:rPr>
              <a:t>Observationally? </a:t>
            </a:r>
          </a:p>
          <a:p>
            <a:pPr marL="9715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itchFamily="2" charset="2"/>
              </a:rPr>
              <a:t>Maybe we never observe her dying when the transporter is ready</a:t>
            </a:r>
          </a:p>
          <a:p>
            <a:r>
              <a:rPr lang="en-US" sz="2400" dirty="0">
                <a:sym typeface="Wingdings" pitchFamily="2" charset="2"/>
              </a:rPr>
              <a:t>Idea; there </a:t>
            </a:r>
            <a:r>
              <a:rPr lang="en-US" sz="2400" i="1" dirty="0">
                <a:sym typeface="Wingdings" pitchFamily="2" charset="2"/>
              </a:rPr>
              <a:t>could</a:t>
            </a:r>
            <a:r>
              <a:rPr lang="en-US" sz="2400" dirty="0">
                <a:sym typeface="Wingdings" pitchFamily="2" charset="2"/>
              </a:rPr>
              <a:t> be an edge; we currently don’t know the difference between the system and our modeling choice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7661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A917F-2ACA-3DE2-D3F1-81D0BCBCE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design informed by LTL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28479-CA8A-4AB9-7F91-6B2272873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45402"/>
            <a:ext cx="10515600" cy="4181129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LTL for checking state sequences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Given a trace, do certain properties hold?</a:t>
            </a:r>
          </a:p>
          <a:p>
            <a:pPr marL="1428750" lvl="2" indent="-285750">
              <a:buFont typeface="Arial" panose="020B0604020202020204" pitchFamily="34" charset="0"/>
              <a:buChar char="•"/>
            </a:pPr>
            <a:r>
              <a:rPr lang="en-US" sz="2100" dirty="0"/>
              <a:t>Does Yar survive the encounter?</a:t>
            </a:r>
          </a:p>
          <a:p>
            <a:pPr marL="1428750" lvl="2" indent="-285750">
              <a:buFont typeface="Arial" panose="020B0604020202020204" pitchFamily="34" charset="0"/>
              <a:buChar char="•"/>
            </a:pPr>
            <a:r>
              <a:rPr lang="en-US" sz="2100" dirty="0"/>
              <a:t>Does Yar return to our ship?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LTL for specifying goals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What properties do we want to hold?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Can we select actions to comport with goals?</a:t>
            </a:r>
          </a:p>
          <a:p>
            <a:pPr lvl="2" indent="0">
              <a:buNone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271444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LTL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our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937DB5-9793-9019-5D04-0040E7DDC08F}"/>
              </a:ext>
            </a:extLst>
          </p:cNvPr>
          <p:cNvCxnSpPr>
            <a:cxnSpLocks/>
            <a:stCxn id="6" idx="7"/>
            <a:endCxn id="7" idx="1"/>
          </p:cNvCxnSpPr>
          <p:nvPr/>
        </p:nvCxnSpPr>
        <p:spPr>
          <a:xfrm>
            <a:off x="5585972" y="5131488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AD159E-DEB7-4B92-8F6D-03F3FF21D46C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5585972" y="5820464"/>
            <a:ext cx="107537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FF58784-B369-4397-A9C1-50A24F10EA6C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7000538" y="54759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19497" y="562837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</p:cNvCxnSpPr>
          <p:nvPr/>
        </p:nvCxnSpPr>
        <p:spPr>
          <a:xfrm flipH="1">
            <a:off x="7000538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4767099" y="2275424"/>
            <a:ext cx="849217" cy="3200552"/>
          </a:xfrm>
          <a:prstGeom prst="curvedConnector3">
            <a:avLst>
              <a:gd name="adj1" fmla="val 12691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7" idx="6"/>
          </p:cNvCxnSpPr>
          <p:nvPr/>
        </p:nvCxnSpPr>
        <p:spPr>
          <a:xfrm rot="16200000" flipH="1">
            <a:off x="4944245" y="2939999"/>
            <a:ext cx="3687732" cy="1384223"/>
          </a:xfrm>
          <a:prstGeom prst="curvedConnector4">
            <a:avLst>
              <a:gd name="adj1" fmla="val -6199"/>
              <a:gd name="adj2" fmla="val 2286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5324053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8503245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7486375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5900273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4157012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7407651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A170CEB-A5A7-41B9-352B-517883DAD789}"/>
              </a:ext>
            </a:extLst>
          </p:cNvPr>
          <p:cNvSpPr txBox="1"/>
          <p:nvPr/>
        </p:nvSpPr>
        <p:spPr>
          <a:xfrm>
            <a:off x="8503245" y="894896"/>
            <a:ext cx="3530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Some state transitions are associated with </a:t>
            </a:r>
          </a:p>
          <a:p>
            <a:pPr algn="ctr"/>
            <a:r>
              <a:rPr lang="en-US" sz="2400" b="1" dirty="0"/>
              <a:t>actions </a:t>
            </a:r>
            <a:r>
              <a:rPr lang="en-US" sz="2400" i="1" dirty="0"/>
              <a:t>we </a:t>
            </a:r>
            <a:r>
              <a:rPr lang="en-US" sz="2400" dirty="0"/>
              <a:t>take</a:t>
            </a:r>
            <a:r>
              <a:rPr lang="en-US" sz="2400" i="1" dirty="0"/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B8C9AB-0AAB-1F6B-6643-EC1173D68CD3}"/>
              </a:ext>
            </a:extLst>
          </p:cNvPr>
          <p:cNvSpPr txBox="1"/>
          <p:nvPr/>
        </p:nvSpPr>
        <p:spPr>
          <a:xfrm>
            <a:off x="8441040" y="5269207"/>
            <a:ext cx="3530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Remaining transitions associated with environment dynamics</a:t>
            </a:r>
          </a:p>
        </p:txBody>
      </p:sp>
    </p:spTree>
    <p:extLst>
      <p:ext uri="{BB962C8B-B14F-4D97-AF65-F5344CB8AC3E}">
        <p14:creationId xmlns:p14="http://schemas.microsoft.com/office/powerpoint/2010/main" val="312856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LTL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our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5408596" y="5007839"/>
            <a:ext cx="1384224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, ~r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6A9896-218C-1D20-490C-BFD88DAFFCA2}"/>
              </a:ext>
            </a:extLst>
          </p:cNvPr>
          <p:cNvSpPr/>
          <p:nvPr/>
        </p:nvSpPr>
        <p:spPr>
          <a:xfrm>
            <a:off x="7370070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658C90-F6EB-5E03-DF06-BEB6B21CECB6}"/>
              </a:ext>
            </a:extLst>
          </p:cNvPr>
          <p:cNvSpPr/>
          <p:nvPr/>
        </p:nvSpPr>
        <p:spPr>
          <a:xfrm>
            <a:off x="5616315" y="1788244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6ACBA4-A808-F131-D658-E2692CF12CD4}"/>
              </a:ext>
            </a:extLst>
          </p:cNvPr>
          <p:cNvSpPr/>
          <p:nvPr/>
        </p:nvSpPr>
        <p:spPr>
          <a:xfrm>
            <a:off x="7371834" y="1737153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F072ED-E1DD-4E22-C84E-FB801B0F0C6A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V="1">
            <a:off x="7849755" y="2711513"/>
            <a:ext cx="1764" cy="558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3E4582-D1EB-55EE-F68D-51DF5C913F55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6575685" y="3757466"/>
            <a:ext cx="794385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9D8271-40BF-07CC-953B-74146BEBBF27}"/>
              </a:ext>
            </a:extLst>
          </p:cNvPr>
          <p:cNvCxnSpPr>
            <a:cxnSpLocks/>
            <a:stCxn id="9" idx="4"/>
            <a:endCxn id="4" idx="0"/>
          </p:cNvCxnSpPr>
          <p:nvPr/>
        </p:nvCxnSpPr>
        <p:spPr>
          <a:xfrm>
            <a:off x="6096000" y="2762604"/>
            <a:ext cx="0" cy="5076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6EC9-B4E6-D40A-2B42-D1793F462F3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54420" y="2224333"/>
            <a:ext cx="817414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stCxn id="4" idx="4"/>
            <a:endCxn id="6" idx="0"/>
          </p:cNvCxnSpPr>
          <p:nvPr/>
        </p:nvCxnSpPr>
        <p:spPr>
          <a:xfrm>
            <a:off x="6096000" y="4244646"/>
            <a:ext cx="4708" cy="7631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06273F1-2FE4-EBE0-5CB3-87A14E7BF97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616315" y="228567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054C5962-4965-C47F-109D-3D776F186AD2}"/>
              </a:ext>
            </a:extLst>
          </p:cNvPr>
          <p:cNvCxnSpPr>
            <a:cxnSpLocks/>
          </p:cNvCxnSpPr>
          <p:nvPr/>
        </p:nvCxnSpPr>
        <p:spPr>
          <a:xfrm>
            <a:off x="5446161" y="5546214"/>
            <a:ext cx="718342" cy="435985"/>
          </a:xfrm>
          <a:prstGeom prst="curvedConnector4">
            <a:avLst>
              <a:gd name="adj1" fmla="val 1826"/>
              <a:gd name="adj2" fmla="val 15243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DF6DA6-435D-5AD9-124F-043D113C7A76}"/>
              </a:ext>
            </a:extLst>
          </p:cNvPr>
          <p:cNvCxnSpPr>
            <a:cxnSpLocks/>
          </p:cNvCxnSpPr>
          <p:nvPr/>
        </p:nvCxnSpPr>
        <p:spPr>
          <a:xfrm flipH="1">
            <a:off x="7849755" y="3799525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BF7D0B-2EFF-C838-D5E7-1277ABAC6F47}"/>
              </a:ext>
            </a:extLst>
          </p:cNvPr>
          <p:cNvCxnSpPr>
            <a:cxnSpLocks/>
            <a:endCxn id="6" idx="7"/>
          </p:cNvCxnSpPr>
          <p:nvPr/>
        </p:nvCxnSpPr>
        <p:spPr>
          <a:xfrm flipH="1">
            <a:off x="6590105" y="4244646"/>
            <a:ext cx="1259650" cy="90588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80F6139-2008-9C3F-9D6B-FCBB85DBC10A}"/>
              </a:ext>
            </a:extLst>
          </p:cNvPr>
          <p:cNvCxnSpPr>
            <a:cxnSpLocks/>
          </p:cNvCxnSpPr>
          <p:nvPr/>
        </p:nvCxnSpPr>
        <p:spPr>
          <a:xfrm flipH="1">
            <a:off x="7849124" y="2168317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341F166-ED61-5A09-9EC4-5D95FB705758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rot="10800000" flipV="1">
            <a:off x="5408597" y="2275423"/>
            <a:ext cx="207719" cy="3219595"/>
          </a:xfrm>
          <a:prstGeom prst="curvedConnector3">
            <a:avLst>
              <a:gd name="adj1" fmla="val 558126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4675B38-3663-6A09-1445-34787EA43164}"/>
              </a:ext>
            </a:extLst>
          </p:cNvPr>
          <p:cNvCxnSpPr>
            <a:cxnSpLocks/>
            <a:stCxn id="9" idx="0"/>
            <a:endCxn id="6" idx="6"/>
          </p:cNvCxnSpPr>
          <p:nvPr/>
        </p:nvCxnSpPr>
        <p:spPr>
          <a:xfrm rot="16200000" flipH="1">
            <a:off x="4591022" y="3293221"/>
            <a:ext cx="3706775" cy="696820"/>
          </a:xfrm>
          <a:prstGeom prst="curvedConnector4">
            <a:avLst>
              <a:gd name="adj1" fmla="val -6167"/>
              <a:gd name="adj2" fmla="val 47154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AF5C02-8AD3-FDB9-2F68-017FF91E5D82}"/>
              </a:ext>
            </a:extLst>
          </p:cNvPr>
          <p:cNvSpPr txBox="1"/>
          <p:nvPr/>
        </p:nvSpPr>
        <p:spPr>
          <a:xfrm>
            <a:off x="5324053" y="316840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E70F30-CBCB-77F1-D544-A266F97545DD}"/>
              </a:ext>
            </a:extLst>
          </p:cNvPr>
          <p:cNvSpPr txBox="1"/>
          <p:nvPr/>
        </p:nvSpPr>
        <p:spPr>
          <a:xfrm>
            <a:off x="8503245" y="324433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DD7235-8EEE-57ED-A0E7-154F63293321}"/>
              </a:ext>
            </a:extLst>
          </p:cNvPr>
          <p:cNvSpPr txBox="1"/>
          <p:nvPr/>
        </p:nvSpPr>
        <p:spPr>
          <a:xfrm>
            <a:off x="7486375" y="117189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3ADAB7-EBD3-038C-F14F-5FB76E3E87C1}"/>
              </a:ext>
            </a:extLst>
          </p:cNvPr>
          <p:cNvSpPr txBox="1"/>
          <p:nvPr/>
        </p:nvSpPr>
        <p:spPr>
          <a:xfrm>
            <a:off x="5900273" y="121636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9894E8-4E28-0422-3155-5B993E2F9475}"/>
              </a:ext>
            </a:extLst>
          </p:cNvPr>
          <p:cNvSpPr txBox="1"/>
          <p:nvPr/>
        </p:nvSpPr>
        <p:spPr>
          <a:xfrm>
            <a:off x="4157012" y="52719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25D2-9875-FECD-C6FD-A79313533F0C}"/>
              </a:ext>
            </a:extLst>
          </p:cNvPr>
          <p:cNvSpPr txBox="1"/>
          <p:nvPr/>
        </p:nvSpPr>
        <p:spPr>
          <a:xfrm>
            <a:off x="7407651" y="4899875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F400FC4-1B60-DE78-A969-60B9BFBE9CA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A170CEB-A5A7-41B9-352B-517883DAD789}"/>
              </a:ext>
            </a:extLst>
          </p:cNvPr>
          <p:cNvSpPr txBox="1"/>
          <p:nvPr/>
        </p:nvSpPr>
        <p:spPr>
          <a:xfrm>
            <a:off x="8503245" y="894896"/>
            <a:ext cx="3530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Some state transitions are associated with </a:t>
            </a:r>
          </a:p>
          <a:p>
            <a:pPr algn="ctr"/>
            <a:r>
              <a:rPr lang="en-US" sz="2400" b="1" dirty="0"/>
              <a:t>actions </a:t>
            </a:r>
            <a:r>
              <a:rPr lang="en-US" sz="2400" i="1" dirty="0"/>
              <a:t>we </a:t>
            </a:r>
            <a:r>
              <a:rPr lang="en-US" sz="2400" dirty="0"/>
              <a:t>take</a:t>
            </a:r>
            <a:r>
              <a:rPr lang="en-US" sz="2400" i="1" dirty="0"/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B8C9AB-0AAB-1F6B-6643-EC1173D68CD3}"/>
              </a:ext>
            </a:extLst>
          </p:cNvPr>
          <p:cNvSpPr txBox="1"/>
          <p:nvPr/>
        </p:nvSpPr>
        <p:spPr>
          <a:xfrm>
            <a:off x="8441040" y="5269207"/>
            <a:ext cx="3530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Remaining transitions associated with environment dynamics</a:t>
            </a:r>
          </a:p>
        </p:txBody>
      </p:sp>
    </p:spTree>
    <p:extLst>
      <p:ext uri="{BB962C8B-B14F-4D97-AF65-F5344CB8AC3E}">
        <p14:creationId xmlns:p14="http://schemas.microsoft.com/office/powerpoint/2010/main" val="3481150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E9EDF-74AD-AE18-D053-415CDF47A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checking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BDDF3-B653-B93C-7206-D5648AB48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972994"/>
            <a:ext cx="10515600" cy="4351338"/>
          </a:xfrm>
        </p:spPr>
        <p:txBody>
          <a:bodyPr/>
          <a:lstStyle/>
          <a:p>
            <a:r>
              <a:rPr lang="en-US" dirty="0"/>
              <a:t>Recall, a model satisfies a formula </a:t>
            </a:r>
            <a:r>
              <a:rPr lang="en-US" dirty="0" err="1"/>
              <a:t>iff</a:t>
            </a:r>
            <a:r>
              <a:rPr lang="en-US" dirty="0"/>
              <a:t> all paths satisfy the formula</a:t>
            </a:r>
          </a:p>
          <a:p>
            <a:r>
              <a:rPr lang="en-US" dirty="0"/>
              <a:t>Model checking approach:</a:t>
            </a:r>
          </a:p>
          <a:p>
            <a:pPr marL="342900" indent="-342900">
              <a:buAutoNum type="arabicPeriod"/>
            </a:pPr>
            <a:r>
              <a:rPr lang="en-US" dirty="0"/>
              <a:t>Let a trace be a sequence of atoms and their values. A trace can be constructed from a path</a:t>
            </a:r>
          </a:p>
          <a:p>
            <a:pPr marL="342900" indent="-342900">
              <a:buAutoNum type="arabicPeriod"/>
            </a:pPr>
            <a:r>
              <a:rPr lang="en-US" dirty="0"/>
              <a:t>Given a formula we want satisfied, construct an automaton such that if the automaton </a:t>
            </a:r>
            <a:r>
              <a:rPr lang="en-US" b="1" i="1" dirty="0"/>
              <a:t>does not satisfy </a:t>
            </a:r>
            <a:r>
              <a:rPr lang="en-US" dirty="0"/>
              <a:t>the formula, the automaton </a:t>
            </a:r>
            <a:r>
              <a:rPr lang="en-US" b="1" dirty="0"/>
              <a:t>accepts </a:t>
            </a:r>
            <a:r>
              <a:rPr lang="en-US" dirty="0"/>
              <a:t>the trace. </a:t>
            </a:r>
          </a:p>
          <a:p>
            <a:pPr marL="342900" indent="-342900">
              <a:buAutoNum type="arabicPeriod"/>
            </a:pPr>
            <a:r>
              <a:rPr lang="en-US" dirty="0"/>
              <a:t>Walk through both the model and the automaton in tandem; if the automaton accepts a trace, then the model </a:t>
            </a:r>
            <a:r>
              <a:rPr lang="en-US" i="1" dirty="0"/>
              <a:t>does not satisfy</a:t>
            </a:r>
            <a:r>
              <a:rPr lang="en-US" dirty="0"/>
              <a:t> the formula.</a:t>
            </a:r>
          </a:p>
          <a:p>
            <a:pPr marL="1028700" lvl="1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838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269E5-85D6-E348-AFDD-254B4BCB4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checking software</a:t>
            </a:r>
          </a:p>
        </p:txBody>
      </p:sp>
      <p:pic>
        <p:nvPicPr>
          <p:cNvPr id="1026" name="Picture 2" descr="Spin - Formal Verification">
            <a:extLst>
              <a:ext uri="{FF2B5EF4-FFF2-40B4-BE49-F238E27FC236}">
                <a16:creationId xmlns:a16="http://schemas.microsoft.com/office/drawing/2014/main" id="{B46B8DE9-8B58-643B-9CBF-D609C54C1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67221"/>
            <a:ext cx="4691912" cy="469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4952B13-F9C8-DDD2-1477-9775F44DF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84" y="1767221"/>
            <a:ext cx="4949605" cy="430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302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LTL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Review syntax and semantics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Example modeling problem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Model Checking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Applications of LTL</a:t>
            </a:r>
          </a:p>
        </p:txBody>
      </p:sp>
    </p:spTree>
    <p:extLst>
      <p:ext uri="{BB962C8B-B14F-4D97-AF65-F5344CB8AC3E}">
        <p14:creationId xmlns:p14="http://schemas.microsoft.com/office/powerpoint/2010/main" val="126581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A17B0C7-D23A-F634-EC71-1D3F1F26173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290" b="5290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D12520A-4A86-8E77-20A4-2F8993408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Medicine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1984E0-C09F-B958-1154-B432C9F79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Verification of medical protocols, e.g., treatment guidelines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Models interaction between physicism and ontology consisting of: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Patient information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Treatment protocols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Current state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B907BD-F1EA-484A-816B-F46C99FC87B3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358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Text, letter&#10;&#10;Description automatically generated">
            <a:extLst>
              <a:ext uri="{FF2B5EF4-FFF2-40B4-BE49-F238E27FC236}">
                <a16:creationId xmlns:a16="http://schemas.microsoft.com/office/drawing/2014/main" id="{4FC69F48-ED8B-9848-AB97-55D00291990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tretch/>
        </p:blipFill>
        <p:spPr>
          <a:xfrm>
            <a:off x="772221" y="1"/>
            <a:ext cx="4646292" cy="6857999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D12520A-4A86-8E77-20A4-2F8993408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9" y="831469"/>
            <a:ext cx="5239265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Application: Security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1984E0-C09F-B958-1154-B432C9F79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8" y="2291969"/>
            <a:ext cx="5239266" cy="43513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Verification of defense against a threat model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Models interaction between a defense strategy (allocating decoys in a networked environment) and adversarial behavior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ADAAAE81-83BB-B2D7-2E66-389E1E235616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16243" y="5972941"/>
            <a:ext cx="5758248" cy="88505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72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12520A-4A86-8E77-20A4-2F8993408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AI Planning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1984E0-C09F-B958-1154-B432C9F79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Classical planning does not capture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LTL to temporally extend 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a high-level language (e.g., PDDL) to encode plans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Compile to LTL to be consistent with both action and environment dynamics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F050D209-7C64-A4F7-FDE3-7B152AD7B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672" y="0"/>
            <a:ext cx="4243388" cy="685800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3A0CEBB-7787-607E-C5F3-4B668A2BA3E3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772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EFD75AE-DDD4-349A-FE47-FFD7ED3513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tretch/>
        </p:blipFill>
        <p:spPr>
          <a:xfrm>
            <a:off x="180718" y="1"/>
            <a:ext cx="5829298" cy="6857999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D12520A-4A86-8E77-20A4-2F8993408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9" y="831469"/>
            <a:ext cx="5239265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Application: AI interpretability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1984E0-C09F-B958-1154-B432C9F79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8" y="2291969"/>
            <a:ext cx="5239266" cy="43513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Idea: observe sequences of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 LTL formulas to capture system invariants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Claim: Can be used to generate interpretable policies over complex software systems</a:t>
            </a:r>
          </a:p>
        </p:txBody>
      </p:sp>
    </p:spTree>
    <p:extLst>
      <p:ext uri="{BB962C8B-B14F-4D97-AF65-F5344CB8AC3E}">
        <p14:creationId xmlns:p14="http://schemas.microsoft.com/office/powerpoint/2010/main" val="1954591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12520A-4A86-8E77-20A4-2F8993408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Intractability of LTL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1984E0-C09F-B958-1154-B432C9F79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Utility-driven objectives can be expressed in LTL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Problem: LTL formulae over paths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Exponential blow-up not just in state space (known issue), but also over paths</a:t>
            </a:r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87FCED3-B4F0-79DC-9966-DDF679BB3C3D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/>
          <a:stretch>
            <a:fillRect/>
          </a:stretch>
        </p:blipFill>
        <p:spPr>
          <a:xfrm>
            <a:off x="50304" y="0"/>
            <a:ext cx="5740897" cy="6858000"/>
          </a:xfrm>
        </p:spPr>
      </p:pic>
    </p:spTree>
    <p:extLst>
      <p:ext uri="{BB962C8B-B14F-4D97-AF65-F5344CB8AC3E}">
        <p14:creationId xmlns:p14="http://schemas.microsoft.com/office/powerpoint/2010/main" val="33903398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1F0A1F-150E-3BF9-297D-CB1F3AE6BE1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tretch/>
        </p:blipFill>
        <p:spPr>
          <a:xfrm>
            <a:off x="94993" y="106326"/>
            <a:ext cx="6000749" cy="6857999"/>
          </a:xfrm>
          <a:noFill/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26F566C2-5AEE-0019-C321-07C14356B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777" y="2766218"/>
            <a:ext cx="4687824" cy="1325563"/>
          </a:xfrm>
        </p:spPr>
        <p:txBody>
          <a:bodyPr/>
          <a:lstStyle/>
          <a:p>
            <a:r>
              <a:rPr lang="en-US" dirty="0"/>
              <a:t>What other problems might we face?</a:t>
            </a:r>
          </a:p>
        </p:txBody>
      </p:sp>
    </p:spTree>
    <p:extLst>
      <p:ext uri="{BB962C8B-B14F-4D97-AF65-F5344CB8AC3E}">
        <p14:creationId xmlns:p14="http://schemas.microsoft.com/office/powerpoint/2010/main" val="1307292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Recall: LTL Syntax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LTL Syntax: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∷=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⊤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⊥ 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¬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Recall: LTL is propositional logic + X + at least one of {U, W, R} </a:t>
                </a:r>
              </a:p>
              <a:p>
                <a:r>
                  <a:rPr lang="en-US" sz="2400" dirty="0"/>
                  <a:t>(We will typically just use {X, U})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73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Recall: LTL Semantics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LTL Semantics: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ℳ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∷=&lt;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Labelled finite automata: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 = states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 = edges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 = labelling function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Recall: must be able to produce infinite paths (no deadlock!)</a:t>
                </a:r>
              </a:p>
              <a:p>
                <a:endParaRPr lang="en-US" sz="24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287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Recall: LTL Semantics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sz="2400" dirty="0"/>
                  <a:t>LTL Semantics: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↔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⊨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⊨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⊨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↔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⊨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∧∀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𝑗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⊨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⊨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⊨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⊨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∨∃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⊨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∧∀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⊨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/>
                <a:endParaRPr lang="en-US" sz="2400" b="0" dirty="0"/>
              </a:p>
              <a:p>
                <a:pPr/>
                <a:endParaRPr lang="en-US" sz="2400" b="0" dirty="0"/>
              </a:p>
              <a:p>
                <a:endParaRPr lang="en-US" sz="2400" b="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D028-DA9F-CE45-A733-C2CBC41B7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024" y="1807287"/>
                <a:ext cx="10515600" cy="4351338"/>
              </a:xfrm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298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LTL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our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5D5706B-D851-0D04-A9A9-6A755944C1E9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3B456D8-38BD-EF6D-C07D-2FD0825D724E}"/>
              </a:ext>
            </a:extLst>
          </p:cNvPr>
          <p:cNvSpPr txBox="1"/>
          <p:nvPr/>
        </p:nvSpPr>
        <p:spPr>
          <a:xfrm>
            <a:off x="8088967" y="831470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Scenario: Hit by enemy before transport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3C4000-F286-B1E2-EC6E-8F8C2FCA8035}"/>
              </a:ext>
            </a:extLst>
          </p:cNvPr>
          <p:cNvSpPr txBox="1"/>
          <p:nvPr/>
        </p:nvSpPr>
        <p:spPr>
          <a:xfrm>
            <a:off x="8661991" y="2285674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State: Yar dead, not on ship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49458A82-DE41-668B-8CEB-969261DAB79B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91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LTL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our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5616315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stCxn id="4" idx="4"/>
            <a:endCxn id="6" idx="0"/>
          </p:cNvCxnSpPr>
          <p:nvPr/>
        </p:nvCxnSpPr>
        <p:spPr>
          <a:xfrm>
            <a:off x="6096000" y="4244646"/>
            <a:ext cx="0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70813281-D8F8-EBD5-896B-05C26A3E5636}"/>
              </a:ext>
            </a:extLst>
          </p:cNvPr>
          <p:cNvSpPr txBox="1"/>
          <p:nvPr/>
        </p:nvSpPr>
        <p:spPr>
          <a:xfrm>
            <a:off x="8088967" y="831470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Scenario: Hit by enemy before transport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1D7C72B-3EFD-0F1F-FA7C-D1D8D2116673}"/>
              </a:ext>
            </a:extLst>
          </p:cNvPr>
          <p:cNvSpPr txBox="1"/>
          <p:nvPr/>
        </p:nvSpPr>
        <p:spPr>
          <a:xfrm>
            <a:off x="8661991" y="2285674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State: Yar dead, not on ship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93D9F1F4-5431-B882-5DB9-61DA017AE094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1784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103-6EC9-CB46-808A-A201A90A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70"/>
            <a:ext cx="10515600" cy="1155700"/>
          </a:xfrm>
        </p:spPr>
        <p:txBody>
          <a:bodyPr/>
          <a:lstStyle/>
          <a:p>
            <a:r>
              <a:rPr lang="en-US" dirty="0"/>
              <a:t>LTL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3D028-DA9F-CE45-A733-C2CBC41B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07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Example: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 = Yar alive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q = Yar on our ship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 = transporter ready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14E270-E226-2590-8248-4AC4D7A3DB20}"/>
              </a:ext>
            </a:extLst>
          </p:cNvPr>
          <p:cNvSpPr/>
          <p:nvPr/>
        </p:nvSpPr>
        <p:spPr>
          <a:xfrm>
            <a:off x="5616315" y="327028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p, q,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0CDB91-5734-73CA-3263-4DD707F1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" y="3982956"/>
            <a:ext cx="1930333" cy="28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AEFD082-38B1-67B9-6A13-06E985DE0F7C}"/>
              </a:ext>
            </a:extLst>
          </p:cNvPr>
          <p:cNvSpPr/>
          <p:nvPr/>
        </p:nvSpPr>
        <p:spPr>
          <a:xfrm>
            <a:off x="4767098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F7196D-D39B-6C2B-BFA3-AF9AF76774EE}"/>
              </a:ext>
            </a:extLst>
          </p:cNvPr>
          <p:cNvSpPr/>
          <p:nvPr/>
        </p:nvSpPr>
        <p:spPr>
          <a:xfrm>
            <a:off x="6520853" y="4988796"/>
            <a:ext cx="959370" cy="974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0E74E-894D-A4FE-EDC5-56311648160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6096000" y="4244646"/>
            <a:ext cx="904538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E0193-606A-0F5A-33BC-DE5ADE10F72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5246783" y="4244646"/>
            <a:ext cx="849217" cy="7441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A25B5A1-C08D-BB8C-23B4-41EB15D3C04C}"/>
              </a:ext>
            </a:extLst>
          </p:cNvPr>
          <p:cNvCxnSpPr>
            <a:cxnSpLocks/>
          </p:cNvCxnSpPr>
          <p:nvPr/>
        </p:nvCxnSpPr>
        <p:spPr>
          <a:xfrm>
            <a:off x="4821930" y="3757466"/>
            <a:ext cx="7943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70813281-D8F8-EBD5-896B-05C26A3E5636}"/>
              </a:ext>
            </a:extLst>
          </p:cNvPr>
          <p:cNvSpPr txBox="1"/>
          <p:nvPr/>
        </p:nvSpPr>
        <p:spPr>
          <a:xfrm>
            <a:off x="8088967" y="831470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Scenario: Hit by enemy before transport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1D7C72B-3EFD-0F1F-FA7C-D1D8D2116673}"/>
              </a:ext>
            </a:extLst>
          </p:cNvPr>
          <p:cNvSpPr txBox="1"/>
          <p:nvPr/>
        </p:nvSpPr>
        <p:spPr>
          <a:xfrm>
            <a:off x="8661991" y="2285674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State: Yar dead, not on ship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BF71FB8-7FE7-0C96-0EBC-CED88AD5AAC4}"/>
              </a:ext>
            </a:extLst>
          </p:cNvPr>
          <p:cNvSpPr txBox="1"/>
          <p:nvPr/>
        </p:nvSpPr>
        <p:spPr>
          <a:xfrm>
            <a:off x="7849755" y="3739878"/>
            <a:ext cx="35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Transporter could be up or down (hit or not hit)</a:t>
            </a:r>
          </a:p>
        </p:txBody>
      </p: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E0823950-CF8C-EA73-4C5A-5BDFCA258CCA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577380" y="3757466"/>
            <a:ext cx="479685" cy="487180"/>
          </a:xfrm>
          <a:prstGeom prst="curvedConnector4">
            <a:avLst>
              <a:gd name="adj1" fmla="val -47656"/>
              <a:gd name="adj2" fmla="val 14692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48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FDE3099B-17AD-BE49-9648-22DCAAB801C7}" vid="{B0C0D22F-21F1-2147-80A9-3CAE1F73A7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23005</TotalTime>
  <Words>1560</Words>
  <Application>Microsoft Macintosh PowerPoint</Application>
  <PresentationFormat>Widescreen</PresentationFormat>
  <Paragraphs>331</Paragraphs>
  <Slides>35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Arial</vt:lpstr>
      <vt:lpstr>Calibri</vt:lpstr>
      <vt:lpstr>Cambria Math</vt:lpstr>
      <vt:lpstr>Century Gothic</vt:lpstr>
      <vt:lpstr>Impact</vt:lpstr>
      <vt:lpstr>Playfair Display Bold</vt:lpstr>
      <vt:lpstr>Raleway</vt:lpstr>
      <vt:lpstr>Raleway SemiBold</vt:lpstr>
      <vt:lpstr>Times New Roman</vt:lpstr>
      <vt:lpstr>Office Theme</vt:lpstr>
      <vt:lpstr>CS 295A/395D: Artificial Intelligence</vt:lpstr>
      <vt:lpstr>Logistics</vt:lpstr>
      <vt:lpstr>Agenda</vt:lpstr>
      <vt:lpstr>Recall: LTL Syntax</vt:lpstr>
      <vt:lpstr>Recall: LTL Semantics</vt:lpstr>
      <vt:lpstr>Recall: LTL Semantics</vt:lpstr>
      <vt:lpstr>LTL Exercises</vt:lpstr>
      <vt:lpstr>LTL Exercises</vt:lpstr>
      <vt:lpstr>LTL Exercises</vt:lpstr>
      <vt:lpstr>LTL Exercises</vt:lpstr>
      <vt:lpstr>LTL Exercises</vt:lpstr>
      <vt:lpstr>LTL Exercises</vt:lpstr>
      <vt:lpstr>LTL Exercises</vt:lpstr>
      <vt:lpstr>LTL Exercises</vt:lpstr>
      <vt:lpstr>LTL Exercises</vt:lpstr>
      <vt:lpstr>LTL Exercises</vt:lpstr>
      <vt:lpstr>LTL Exercises</vt:lpstr>
      <vt:lpstr>LTL Exercises</vt:lpstr>
      <vt:lpstr>LTL Exercises</vt:lpstr>
      <vt:lpstr>LTL Exercises</vt:lpstr>
      <vt:lpstr>LTL Exercises</vt:lpstr>
      <vt:lpstr>LTL Exercises</vt:lpstr>
      <vt:lpstr>LTL Exercises</vt:lpstr>
      <vt:lpstr>Observed data vs. mechanism</vt:lpstr>
      <vt:lpstr>Model design informed by LTL usage</vt:lpstr>
      <vt:lpstr>LTL Exercises</vt:lpstr>
      <vt:lpstr>LTL Exercises</vt:lpstr>
      <vt:lpstr>Model checking</vt:lpstr>
      <vt:lpstr>Model checking software</vt:lpstr>
      <vt:lpstr>Application: Medicine</vt:lpstr>
      <vt:lpstr>Application: Security</vt:lpstr>
      <vt:lpstr>Application: AI Planning</vt:lpstr>
      <vt:lpstr>Application: AI interpretability</vt:lpstr>
      <vt:lpstr>Intractability of LTL</vt:lpstr>
      <vt:lpstr>What other problems might we face?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295B/CS 395B Systems for Knowledge Discovery</dc:title>
  <dc:creator>Emma Tosch</dc:creator>
  <cp:lastModifiedBy>Emma Tosch</cp:lastModifiedBy>
  <cp:revision>187</cp:revision>
  <cp:lastPrinted>2022-03-25T11:06:44Z</cp:lastPrinted>
  <dcterms:created xsi:type="dcterms:W3CDTF">2021-08-30T08:24:49Z</dcterms:created>
  <dcterms:modified xsi:type="dcterms:W3CDTF">2022-04-18T14:41:36Z</dcterms:modified>
</cp:coreProperties>
</file>